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74" r:id="rId4"/>
    <p:sldId id="275" r:id="rId5"/>
    <p:sldId id="289" r:id="rId6"/>
    <p:sldId id="265" r:id="rId7"/>
    <p:sldId id="271" r:id="rId8"/>
    <p:sldId id="277" r:id="rId9"/>
    <p:sldId id="276" r:id="rId10"/>
    <p:sldId id="278" r:id="rId11"/>
    <p:sldId id="284" r:id="rId12"/>
    <p:sldId id="285" r:id="rId13"/>
    <p:sldId id="283" r:id="rId14"/>
    <p:sldId id="279" r:id="rId15"/>
    <p:sldId id="280" r:id="rId16"/>
    <p:sldId id="281" r:id="rId17"/>
    <p:sldId id="282" r:id="rId18"/>
    <p:sldId id="286" r:id="rId19"/>
    <p:sldId id="287" r:id="rId20"/>
    <p:sldId id="288" r:id="rId21"/>
    <p:sldId id="261" r:id="rId2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0F2959A-5C87-42C2-AFC3-E7B2B2DA9EC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A42A13A-C075-4478-945C-912905B4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43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C336-B013-41A4-A2C3-D9AC54DE7BB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1239-0A82-4CE6-8A96-4E9A739E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1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C336-B013-41A4-A2C3-D9AC54DE7BB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1239-0A82-4CE6-8A96-4E9A739E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6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C336-B013-41A4-A2C3-D9AC54DE7BB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1239-0A82-4CE6-8A96-4E9A739E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0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C336-B013-41A4-A2C3-D9AC54DE7BB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1239-0A82-4CE6-8A96-4E9A739E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0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C336-B013-41A4-A2C3-D9AC54DE7BB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1239-0A82-4CE6-8A96-4E9A739E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5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C336-B013-41A4-A2C3-D9AC54DE7BB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1239-0A82-4CE6-8A96-4E9A739E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9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C336-B013-41A4-A2C3-D9AC54DE7BB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1239-0A82-4CE6-8A96-4E9A739E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9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C336-B013-41A4-A2C3-D9AC54DE7BB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1239-0A82-4CE6-8A96-4E9A739E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C336-B013-41A4-A2C3-D9AC54DE7BB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1239-0A82-4CE6-8A96-4E9A739E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7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C336-B013-41A4-A2C3-D9AC54DE7BB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1239-0A82-4CE6-8A96-4E9A739E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8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C336-B013-41A4-A2C3-D9AC54DE7BB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1239-0A82-4CE6-8A96-4E9A739E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2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BC336-B013-41A4-A2C3-D9AC54DE7BB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F1239-0A82-4CE6-8A96-4E9A739E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arm4.staticflickr.com/3313/3226916070_9cb1fc97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18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86" b="8051"/>
          <a:stretch/>
        </p:blipFill>
        <p:spPr bwMode="auto">
          <a:xfrm>
            <a:off x="0" y="0"/>
            <a:ext cx="12192000" cy="6872018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8" l="3305" r="969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5" y="146050"/>
            <a:ext cx="17684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812" y="316250"/>
            <a:ext cx="4030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JEFFERSON COUNTY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Development Department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52592"/>
            <a:ext cx="12668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Commission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Accessory Dwelling Units</a:t>
            </a: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14, 2022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4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-9798"/>
            <a:ext cx="10174514" cy="68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2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7" y="209006"/>
            <a:ext cx="1152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Northeast Madras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195601"/>
              </p:ext>
            </p:extLst>
          </p:nvPr>
        </p:nvGraphicFramePr>
        <p:xfrm>
          <a:off x="2311037" y="855337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Acrobat Document" r:id="rId3" imgW="7543559" imgH="5829107" progId="AcroExch.Document.DC">
                  <p:embed/>
                </p:oleObj>
              </mc:Choice>
              <mc:Fallback>
                <p:oleObj name="Acrobat Document" r:id="rId3" imgW="7543559" imgH="582910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1037" y="855337"/>
                        <a:ext cx="7543800" cy="5829300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80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090" y="387426"/>
            <a:ext cx="41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Southwest Madras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68247"/>
              </p:ext>
            </p:extLst>
          </p:nvPr>
        </p:nvGraphicFramePr>
        <p:xfrm>
          <a:off x="5238753" y="175112"/>
          <a:ext cx="5020367" cy="649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Acrobat Document" r:id="rId3" imgW="5829252" imgH="7543510" progId="AcroExch.Document.DC">
                  <p:embed/>
                </p:oleObj>
              </mc:Choice>
              <mc:Fallback>
                <p:oleObj name="Acrobat Document" r:id="rId3" imgW="5829252" imgH="7543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8753" y="175112"/>
                        <a:ext cx="5020367" cy="6497729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5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061059"/>
              </p:ext>
            </p:extLst>
          </p:nvPr>
        </p:nvGraphicFramePr>
        <p:xfrm>
          <a:off x="3010829" y="0"/>
          <a:ext cx="9145588" cy="6858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Acrobat Document" r:id="rId3" imgW="32918207" imgH="24688559" progId="AcroExch.Document.DC">
                  <p:embed/>
                </p:oleObj>
              </mc:Choice>
              <mc:Fallback>
                <p:oleObj name="Acrobat Document" r:id="rId3" imgW="32918207" imgH="2468855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0829" y="0"/>
                        <a:ext cx="9145588" cy="6858690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217" y="209006"/>
            <a:ext cx="268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Culver Area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191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7" y="209006"/>
            <a:ext cx="1152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Culver Area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041719"/>
              </p:ext>
            </p:extLst>
          </p:nvPr>
        </p:nvGraphicFramePr>
        <p:xfrm>
          <a:off x="1110874" y="1306048"/>
          <a:ext cx="41862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Acrobat Document" r:id="rId3" imgW="5829252" imgH="7543510" progId="AcroExch.Document.DC">
                  <p:embed/>
                </p:oleObj>
              </mc:Choice>
              <mc:Fallback>
                <p:oleObj name="Acrobat Document" r:id="rId3" imgW="5829252" imgH="7543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0874" y="1306048"/>
                        <a:ext cx="4186237" cy="5418138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358114"/>
              </p:ext>
            </p:extLst>
          </p:nvPr>
        </p:nvGraphicFramePr>
        <p:xfrm>
          <a:off x="6966999" y="1306049"/>
          <a:ext cx="41862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Acrobat Document" r:id="rId5" imgW="5829252" imgH="7543510" progId="AcroExch.Document.DC">
                  <p:embed/>
                </p:oleObj>
              </mc:Choice>
              <mc:Fallback>
                <p:oleObj name="Acrobat Document" r:id="rId5" imgW="5829252" imgH="7543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66999" y="1306049"/>
                        <a:ext cx="4186237" cy="5418137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73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7" y="209006"/>
            <a:ext cx="1152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Culver Area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674967"/>
              </p:ext>
            </p:extLst>
          </p:nvPr>
        </p:nvGraphicFramePr>
        <p:xfrm>
          <a:off x="2311037" y="944547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Acrobat Document" r:id="rId3" imgW="7543559" imgH="5829107" progId="AcroExch.Document.DC">
                  <p:embed/>
                </p:oleObj>
              </mc:Choice>
              <mc:Fallback>
                <p:oleObj name="Acrobat Document" r:id="rId3" imgW="7543559" imgH="582910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1037" y="944547"/>
                        <a:ext cx="7543800" cy="5829300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52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7" y="209006"/>
            <a:ext cx="1152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Culver Area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72847"/>
              </p:ext>
            </p:extLst>
          </p:nvPr>
        </p:nvGraphicFramePr>
        <p:xfrm>
          <a:off x="113620" y="855337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Acrobat Document" r:id="rId3" imgW="7543559" imgH="5829107" progId="AcroExch.Document.DC">
                  <p:embed/>
                </p:oleObj>
              </mc:Choice>
              <mc:Fallback>
                <p:oleObj name="Acrobat Document" r:id="rId3" imgW="7543559" imgH="582910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620" y="855337"/>
                        <a:ext cx="7543800" cy="5829300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762308"/>
              </p:ext>
            </p:extLst>
          </p:nvPr>
        </p:nvGraphicFramePr>
        <p:xfrm>
          <a:off x="7866017" y="855337"/>
          <a:ext cx="41862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Acrobat Document" r:id="rId5" imgW="5829252" imgH="7543510" progId="AcroExch.Document.DC">
                  <p:embed/>
                </p:oleObj>
              </mc:Choice>
              <mc:Fallback>
                <p:oleObj name="Acrobat Document" r:id="rId5" imgW="5829252" imgH="7543510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66017" y="855337"/>
                        <a:ext cx="4186237" cy="5418138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93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7" y="209006"/>
            <a:ext cx="1152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Culver Area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757503"/>
              </p:ext>
            </p:extLst>
          </p:nvPr>
        </p:nvGraphicFramePr>
        <p:xfrm>
          <a:off x="3845971" y="855337"/>
          <a:ext cx="41862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Acrobat Document" r:id="rId3" imgW="5829252" imgH="7543510" progId="AcroExch.Document.DC">
                  <p:embed/>
                </p:oleObj>
              </mc:Choice>
              <mc:Fallback>
                <p:oleObj name="Acrobat Document" r:id="rId3" imgW="5829252" imgH="7543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5971" y="855337"/>
                        <a:ext cx="4186237" cy="5418138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618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7" y="209006"/>
            <a:ext cx="1152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Warm Springs Area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333357"/>
              </p:ext>
            </p:extLst>
          </p:nvPr>
        </p:nvGraphicFramePr>
        <p:xfrm>
          <a:off x="2311037" y="855337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Acrobat Document" r:id="rId3" imgW="7543559" imgH="5829107" progId="AcroExch.Document.DC">
                  <p:embed/>
                </p:oleObj>
              </mc:Choice>
              <mc:Fallback>
                <p:oleObj name="Acrobat Document" r:id="rId3" imgW="7543559" imgH="582910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1037" y="855337"/>
                        <a:ext cx="7543800" cy="5829300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248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7" y="209006"/>
            <a:ext cx="1152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Round Butte Area</a:t>
            </a:r>
            <a:endParaRPr lang="en-US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15710"/>
              </p:ext>
            </p:extLst>
          </p:nvPr>
        </p:nvGraphicFramePr>
        <p:xfrm>
          <a:off x="3893244" y="855337"/>
          <a:ext cx="4379386" cy="566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Acrobat Document" r:id="rId3" imgW="5829252" imgH="7543510" progId="AcroExch.Document.DC">
                  <p:embed/>
                </p:oleObj>
              </mc:Choice>
              <mc:Fallback>
                <p:oleObj name="Acrobat Document" r:id="rId3" imgW="5829252" imgH="7543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3244" y="855337"/>
                        <a:ext cx="4379386" cy="5668126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11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arm4.staticflickr.com/3313/3226916070_9cb1fc97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18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86" b="8051"/>
          <a:stretch/>
        </p:blipFill>
        <p:spPr bwMode="auto">
          <a:xfrm>
            <a:off x="0" y="0"/>
            <a:ext cx="12192000" cy="6872018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0285" y="330926"/>
            <a:ext cx="6251428" cy="58477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an accessory dwelling unit?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8799" y="1246627"/>
            <a:ext cx="8534400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ORS 215.501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Accessory dwelling unit” means a residential structure that is used in connection with or that is auxiliary to a single-family dwelling.</a:t>
            </a:r>
          </a:p>
        </p:txBody>
      </p:sp>
      <p:pic>
        <p:nvPicPr>
          <p:cNvPr id="1030" name="Picture 6" descr="Illustrations of different types of accessory dwelling units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" b="13791"/>
          <a:stretch/>
        </p:blipFill>
        <p:spPr bwMode="auto">
          <a:xfrm>
            <a:off x="380999" y="2524028"/>
            <a:ext cx="11430000" cy="427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48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7" y="209006"/>
            <a:ext cx="1152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Gateway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240713"/>
              </p:ext>
            </p:extLst>
          </p:nvPr>
        </p:nvGraphicFramePr>
        <p:xfrm>
          <a:off x="3868260" y="855337"/>
          <a:ext cx="4429353" cy="5732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Acrobat Document" r:id="rId3" imgW="5829252" imgH="7543510" progId="AcroExch.Document.DC">
                  <p:embed/>
                </p:oleObj>
              </mc:Choice>
              <mc:Fallback>
                <p:oleObj name="Acrobat Document" r:id="rId3" imgW="5829252" imgH="7543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8260" y="855337"/>
                        <a:ext cx="4429353" cy="5732797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4927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arm4.staticflickr.com/3313/3226916070_9cb1fc97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18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86" b="8051"/>
          <a:stretch/>
        </p:blipFill>
        <p:spPr bwMode="auto">
          <a:xfrm>
            <a:off x="0" y="0"/>
            <a:ext cx="12192000" cy="6872018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756" y="768757"/>
            <a:ext cx="11318488" cy="538609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/ Discussion</a:t>
            </a: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the county amend the code to allow ADUs in any or all eligible zones?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 minimum standards prescribed by state law appropriate for Jefferson County or are there additional/stricter standards that should be applied?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zones in which ADUs should not be allowed or in which stricter standards should be applied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concerns are there that might require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research/information?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9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0285" y="330926"/>
            <a:ext cx="62514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an accessory dwelling unit?</a:t>
            </a:r>
            <a:endParaRPr lang="en-US" sz="3200" b="1" dirty="0"/>
          </a:p>
        </p:txBody>
      </p:sp>
      <p:pic>
        <p:nvPicPr>
          <p:cNvPr id="2050" name="Picture 2" descr="ADU above gar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4"/>
          <a:stretch/>
        </p:blipFill>
        <p:spPr bwMode="auto">
          <a:xfrm>
            <a:off x="1273117" y="1137711"/>
            <a:ext cx="5297970" cy="259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an ADU (Accessory Dwelling Unit) | Building an ADU — Building an A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86" y="3877585"/>
            <a:ext cx="4335655" cy="289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D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17" y="3986786"/>
            <a:ext cx="3825410" cy="26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rn Home Kits - DC Structur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1"/>
          <a:stretch/>
        </p:blipFill>
        <p:spPr bwMode="auto">
          <a:xfrm>
            <a:off x="7957274" y="1062529"/>
            <a:ext cx="3766501" cy="292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6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arm4.staticflickr.com/3313/3226916070_9cb1fc97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18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86" b="8051"/>
          <a:stretch/>
        </p:blipFill>
        <p:spPr bwMode="auto">
          <a:xfrm>
            <a:off x="0" y="0"/>
            <a:ext cx="12192000" cy="6872018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0285" y="330926"/>
            <a:ext cx="6251428" cy="646331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is the purpose of ADUs?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61460" y="1617856"/>
            <a:ext cx="7069078" cy="33239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Rental income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Additional housing / rural housing options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Separate guest quarters</a:t>
            </a:r>
          </a:p>
          <a:p>
            <a:pPr marL="457200" indent="-4572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Separate dwelling for family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Medical hardship*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5221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arm4.staticflickr.com/3313/3226916070_9cb1fc97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18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86" b="8051"/>
          <a:stretch/>
        </p:blipFill>
        <p:spPr bwMode="auto">
          <a:xfrm>
            <a:off x="0" y="0"/>
            <a:ext cx="12192000" cy="6872018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0285" y="330926"/>
            <a:ext cx="6251428" cy="646331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Senate Bill 391 </a:t>
            </a:r>
            <a:r>
              <a:rPr lang="en-US" sz="3600" b="1" dirty="0" smtClean="0">
                <a:sym typeface="Wingdings" panose="05000000000000000000" pitchFamily="2" charset="2"/>
              </a:rPr>
              <a:t> ORS 215.495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53320" y="1308183"/>
            <a:ext cx="8285357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Allows counties to adopt code amendments permitting ADUs in areas “zoned for rural residential use.”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16978" y="2593216"/>
            <a:ext cx="9958039" cy="33239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Counties are not required to allow ADUs.</a:t>
            </a:r>
          </a:p>
          <a:p>
            <a:pPr marL="457200" indent="-4572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Counties may limit ADUs to specific areas.</a:t>
            </a:r>
          </a:p>
          <a:p>
            <a:pPr marL="457200" indent="-4572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Counties may vary standards in different zone.</a:t>
            </a:r>
          </a:p>
          <a:p>
            <a:pPr marL="457200" indent="-4572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sz="2800" dirty="0"/>
              <a:t>Counties </a:t>
            </a:r>
            <a:r>
              <a:rPr lang="en-US" sz="2800" dirty="0" smtClean="0"/>
              <a:t>may adopt stricter standards than state law.</a:t>
            </a:r>
          </a:p>
          <a:p>
            <a:pPr marL="457200" indent="-4572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Counties </a:t>
            </a:r>
            <a:r>
              <a:rPr lang="en-US" sz="2800" u="sng" dirty="0" smtClean="0"/>
              <a:t>may not </a:t>
            </a:r>
            <a:r>
              <a:rPr lang="en-US" sz="2800" dirty="0" smtClean="0"/>
              <a:t>adopt standards more lenient than state law.</a:t>
            </a:r>
          </a:p>
        </p:txBody>
      </p:sp>
    </p:spTree>
    <p:extLst>
      <p:ext uri="{BB962C8B-B14F-4D97-AF65-F5344CB8AC3E}">
        <p14:creationId xmlns:p14="http://schemas.microsoft.com/office/powerpoint/2010/main" val="400442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arm4.staticflickr.com/3313/3226916070_9cb1fc97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18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86" b="8051"/>
          <a:stretch/>
        </p:blipFill>
        <p:spPr bwMode="auto">
          <a:xfrm>
            <a:off x="0" y="0"/>
            <a:ext cx="12192000" cy="6872018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3902" y="8601"/>
            <a:ext cx="10791825" cy="686341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Projected Timeframe for Considering ADUs</a:t>
            </a:r>
          </a:p>
          <a:p>
            <a:endParaRPr lang="en-US" sz="2400" dirty="0"/>
          </a:p>
          <a:p>
            <a:r>
              <a:rPr lang="en-US" sz="2400" i="1" dirty="0" smtClean="0"/>
              <a:t>April 14</a:t>
            </a:r>
            <a:r>
              <a:rPr lang="en-US" sz="2400" dirty="0" smtClean="0"/>
              <a:t>	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public hearing before the Planning Commission</a:t>
            </a:r>
          </a:p>
          <a:p>
            <a:endParaRPr lang="en-US" sz="2400" dirty="0"/>
          </a:p>
          <a:p>
            <a:r>
              <a:rPr lang="en-US" sz="2400" i="1" dirty="0" smtClean="0"/>
              <a:t>Late April</a:t>
            </a:r>
            <a:r>
              <a:rPr lang="en-US" sz="2400" dirty="0" smtClean="0"/>
              <a:t>	Begin discussion with CRR and </a:t>
            </a:r>
            <a:r>
              <a:rPr lang="en-US" sz="2400" dirty="0" smtClean="0"/>
              <a:t>3R Boards </a:t>
            </a:r>
            <a:r>
              <a:rPr lang="en-US" sz="2400" dirty="0" smtClean="0"/>
              <a:t>and Residents</a:t>
            </a:r>
          </a:p>
          <a:p>
            <a:endParaRPr lang="en-US" sz="2400" dirty="0"/>
          </a:p>
          <a:p>
            <a:r>
              <a:rPr lang="en-US" sz="2400" i="1" dirty="0" smtClean="0"/>
              <a:t>May</a:t>
            </a:r>
            <a:r>
              <a:rPr lang="en-US" sz="2400" dirty="0" smtClean="0"/>
              <a:t>		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public hearing before the PC (if needed)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Begin public hearings on CRR and Three Creeks </a:t>
            </a:r>
            <a:r>
              <a:rPr lang="en-US" dirty="0" smtClean="0"/>
              <a:t>(depending on interest)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June		Adoption by Board of Commissioners</a:t>
            </a:r>
          </a:p>
          <a:p>
            <a:endParaRPr lang="en-US" sz="2400" i="1" dirty="0"/>
          </a:p>
          <a:p>
            <a:r>
              <a:rPr lang="en-US" sz="2400" i="1" dirty="0" smtClean="0"/>
              <a:t>June 30 </a:t>
            </a:r>
            <a:r>
              <a:rPr lang="en-US" sz="2400" dirty="0" smtClean="0"/>
              <a:t>	Dept. of Forestry adoption of Wildland-Urban Interface (WUI) Maps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		* County can begin permitting ADUs in non WUI areas </a:t>
            </a:r>
          </a:p>
          <a:p>
            <a:endParaRPr lang="en-US" sz="2400" dirty="0"/>
          </a:p>
          <a:p>
            <a:r>
              <a:rPr lang="en-US" sz="2400" i="1" dirty="0" smtClean="0"/>
              <a:t>December 31</a:t>
            </a:r>
            <a:r>
              <a:rPr lang="en-US" sz="2400" dirty="0" smtClean="0"/>
              <a:t>	State Fire Marshall adoption of </a:t>
            </a:r>
            <a:r>
              <a:rPr lang="en-US" sz="2400" dirty="0" err="1" smtClean="0"/>
              <a:t>Defesible</a:t>
            </a:r>
            <a:r>
              <a:rPr lang="en-US" sz="2400" dirty="0" smtClean="0"/>
              <a:t> Space Standards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		*County can begin permitting ADUs in WUI areas</a:t>
            </a:r>
          </a:p>
        </p:txBody>
      </p:sp>
    </p:spTree>
    <p:extLst>
      <p:ext uri="{BB962C8B-B14F-4D97-AF65-F5344CB8AC3E}">
        <p14:creationId xmlns:p14="http://schemas.microsoft.com/office/powerpoint/2010/main" val="355373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arm4.staticflickr.com/3313/3226916070_9cb1fc97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18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86" b="8051"/>
          <a:stretch/>
        </p:blipFill>
        <p:spPr bwMode="auto">
          <a:xfrm>
            <a:off x="0" y="0"/>
            <a:ext cx="12192000" cy="6872018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8675" y="834303"/>
            <a:ext cx="8294649" cy="446276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Minimum Lot Qualification Standards</a:t>
            </a:r>
            <a:endParaRPr lang="en-US" sz="3200" dirty="0" smtClean="0"/>
          </a:p>
          <a:p>
            <a:pPr marL="457200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Minimum 2 acres in size</a:t>
            </a:r>
          </a:p>
          <a:p>
            <a:pPr marL="457200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Not located within an urban reserve area</a:t>
            </a:r>
          </a:p>
          <a:p>
            <a:pPr marL="457200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Contains </a:t>
            </a:r>
            <a:r>
              <a:rPr lang="en-US" sz="2800" u="sng" dirty="0" smtClean="0"/>
              <a:t>one</a:t>
            </a:r>
            <a:r>
              <a:rPr lang="en-US" sz="2800" dirty="0" smtClean="0"/>
              <a:t> existing single family dwelling</a:t>
            </a:r>
          </a:p>
          <a:p>
            <a:pPr marL="457200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The existing SFD is not subject to a nuisance order</a:t>
            </a:r>
          </a:p>
          <a:p>
            <a:pPr marL="457200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Not located in an “area of critical state concern”</a:t>
            </a:r>
          </a:p>
          <a:p>
            <a:pPr marL="457200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Within a rural fire protection district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093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arm4.staticflickr.com/3313/3226916070_9cb1fc97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18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86" b="8051"/>
          <a:stretch/>
        </p:blipFill>
        <p:spPr bwMode="auto">
          <a:xfrm>
            <a:off x="0" y="0"/>
            <a:ext cx="12192000" cy="6872018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9644" y="823152"/>
            <a:ext cx="9712712" cy="5632311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Required </a:t>
            </a:r>
            <a:r>
              <a:rPr lang="en-US" sz="3200" b="1" u="sng" dirty="0"/>
              <a:t>Development Standards</a:t>
            </a:r>
            <a:endParaRPr lang="en-US" sz="3200" dirty="0"/>
          </a:p>
          <a:p>
            <a:pPr marL="457200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2800" dirty="0"/>
              <a:t>Maximum 900 </a:t>
            </a:r>
            <a:r>
              <a:rPr lang="en-US" sz="2800" dirty="0" err="1"/>
              <a:t>s.f.</a:t>
            </a:r>
            <a:r>
              <a:rPr lang="en-US" sz="2800" dirty="0"/>
              <a:t> “usable floor area”</a:t>
            </a:r>
          </a:p>
          <a:p>
            <a:pPr marL="457200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2800" dirty="0"/>
              <a:t>Within 100 feet of the existing SFD</a:t>
            </a:r>
          </a:p>
          <a:p>
            <a:pPr marL="457200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May </a:t>
            </a:r>
            <a:r>
              <a:rPr lang="en-US" sz="2800" u="sng" dirty="0" smtClean="0"/>
              <a:t>not</a:t>
            </a:r>
            <a:r>
              <a:rPr lang="en-US" sz="2800" dirty="0" smtClean="0"/>
              <a:t> be used as a vacation rental (min. 45 days)</a:t>
            </a:r>
            <a:endParaRPr lang="en-US" sz="2800" dirty="0"/>
          </a:p>
          <a:p>
            <a:pPr marL="457200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Complies </a:t>
            </a:r>
            <a:r>
              <a:rPr lang="en-US" sz="2800" dirty="0"/>
              <a:t>with all laws related to sanitation &amp; waste disposal</a:t>
            </a:r>
          </a:p>
          <a:p>
            <a:pPr marL="457200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2800" dirty="0"/>
              <a:t>Maximum of one ADU per </a:t>
            </a:r>
            <a:r>
              <a:rPr lang="en-US" sz="2800" dirty="0" smtClean="0"/>
              <a:t>lot</a:t>
            </a:r>
          </a:p>
          <a:p>
            <a:pPr marL="457200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Restricted from future land division/lot line adjustment</a:t>
            </a:r>
          </a:p>
          <a:p>
            <a:pPr marL="114300">
              <a:spcBef>
                <a:spcPts val="1200"/>
              </a:spcBef>
              <a:buSzPct val="75000"/>
            </a:pPr>
            <a:endParaRPr lang="en-US" sz="2800" dirty="0"/>
          </a:p>
          <a:p>
            <a:pPr marL="114300" algn="ctr">
              <a:spcBef>
                <a:spcPts val="1200"/>
              </a:spcBef>
              <a:buSzPct val="75000"/>
            </a:pPr>
            <a:r>
              <a:rPr lang="en-US" sz="2800" i="1" dirty="0" smtClean="0"/>
              <a:t>May require ADU to use the same water supply source/system</a:t>
            </a:r>
            <a:endParaRPr lang="en-US" sz="28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18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arm4.staticflickr.com/3313/3226916070_9cb1fc97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18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86" b="8051"/>
          <a:stretch/>
        </p:blipFill>
        <p:spPr bwMode="auto">
          <a:xfrm>
            <a:off x="0" y="0"/>
            <a:ext cx="12192000" cy="6872018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6703" y="1193655"/>
            <a:ext cx="11255298" cy="409342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Minimum Development Standards</a:t>
            </a:r>
            <a:endParaRPr lang="en-US" sz="3200" dirty="0" smtClean="0"/>
          </a:p>
          <a:p>
            <a:pPr marL="4572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Maximum 900 </a:t>
            </a:r>
            <a:r>
              <a:rPr lang="en-US" sz="2400" dirty="0" err="1" smtClean="0"/>
              <a:t>s.f.</a:t>
            </a:r>
            <a:r>
              <a:rPr lang="en-US" sz="2400" dirty="0" smtClean="0"/>
              <a:t> “usable floor area”</a:t>
            </a:r>
          </a:p>
          <a:p>
            <a:pPr marL="4572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Within 100 feet of the existing SFD</a:t>
            </a:r>
          </a:p>
          <a:p>
            <a:pPr marL="4572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Restrictions on use as vacation rental</a:t>
            </a:r>
          </a:p>
          <a:p>
            <a:pPr marL="4572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Allows conditions to be placed on vacation rentals</a:t>
            </a:r>
          </a:p>
          <a:p>
            <a:pPr marL="4572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Complies with all laws related to sanitation &amp; waste disposal</a:t>
            </a:r>
          </a:p>
          <a:p>
            <a:pPr marL="4572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Maximum of one ADU per lot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5902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514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Edelman</dc:creator>
  <cp:lastModifiedBy>Scott Edelman</cp:lastModifiedBy>
  <cp:revision>48</cp:revision>
  <cp:lastPrinted>2022-01-12T15:52:59Z</cp:lastPrinted>
  <dcterms:created xsi:type="dcterms:W3CDTF">2022-01-10T19:39:43Z</dcterms:created>
  <dcterms:modified xsi:type="dcterms:W3CDTF">2022-04-14T18:01:49Z</dcterms:modified>
</cp:coreProperties>
</file>